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4"/>
  </p:sldMasterIdLst>
  <p:notesMasterIdLst>
    <p:notesMasterId r:id="rId19"/>
  </p:notesMasterIdLst>
  <p:sldIdLst>
    <p:sldId id="256" r:id="rId5"/>
    <p:sldId id="257" r:id="rId6"/>
    <p:sldId id="259" r:id="rId7"/>
    <p:sldId id="260" r:id="rId8"/>
    <p:sldId id="261" r:id="rId9"/>
    <p:sldId id="264" r:id="rId10"/>
    <p:sldId id="263" r:id="rId11"/>
    <p:sldId id="262" r:id="rId12"/>
    <p:sldId id="266" r:id="rId13"/>
    <p:sldId id="269" r:id="rId14"/>
    <p:sldId id="270" r:id="rId15"/>
    <p:sldId id="271" r:id="rId16"/>
    <p:sldId id="273" r:id="rId17"/>
    <p:sldId id="274" r:id="rId18"/>
  </p:sldIdLst>
  <p:sldSz cx="12192000" cy="6858000"/>
  <p:notesSz cx="6858000" cy="9144000"/>
  <p:embeddedFontLst>
    <p:embeddedFont>
      <p:font typeface="Goudy Old Style" panose="02020502050305020303" pitchFamily="18" charset="0"/>
      <p:regular r:id="rId20"/>
      <p:bold r:id="rId21"/>
      <p: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8A3B2-E72E-4279-A182-0B69CE66F509}" v="1" dt="2024-05-14T08:21:17.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van den Berg" userId="080ef74e-06cc-4b86-ad9b-3fbf73237a1b" providerId="ADAL" clId="{5CBF381B-60DD-49F2-B9E1-88A5C7E7CF8F}"/>
    <pc:docChg chg="undo custSel modSld">
      <pc:chgData name="Jessica van den Berg" userId="080ef74e-06cc-4b86-ad9b-3fbf73237a1b" providerId="ADAL" clId="{5CBF381B-60DD-49F2-B9E1-88A5C7E7CF8F}" dt="2024-05-14T11:38:04.845" v="2" actId="14100"/>
      <pc:docMkLst>
        <pc:docMk/>
      </pc:docMkLst>
      <pc:sldChg chg="modSp mod">
        <pc:chgData name="Jessica van den Berg" userId="080ef74e-06cc-4b86-ad9b-3fbf73237a1b" providerId="ADAL" clId="{5CBF381B-60DD-49F2-B9E1-88A5C7E7CF8F}" dt="2024-05-14T11:38:04.845" v="2" actId="14100"/>
        <pc:sldMkLst>
          <pc:docMk/>
          <pc:sldMk cId="1255311701" sldId="274"/>
        </pc:sldMkLst>
        <pc:spChg chg="mod">
          <ac:chgData name="Jessica van den Berg" userId="080ef74e-06cc-4b86-ad9b-3fbf73237a1b" providerId="ADAL" clId="{5CBF381B-60DD-49F2-B9E1-88A5C7E7CF8F}" dt="2024-05-14T11:38:04.845" v="2" actId="14100"/>
          <ac:spMkLst>
            <pc:docMk/>
            <pc:sldMk cId="1255311701" sldId="274"/>
            <ac:spMk id="13" creationId="{8EF6FA40-CDED-D5F9-B1FF-3D72CE9446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D037E-2A35-42FD-A650-D66FE514DFE0}" type="datetimeFigureOut">
              <a:rPr lang="nl-NL" smtClean="0"/>
              <a:t>14-5-2024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F0565-B252-4991-B9B2-FC620ECF675E}" type="slidenum">
              <a:rPr lang="nl-NL" smtClean="0"/>
              <a:t>‹nr.›</a:t>
            </a:fld>
            <a:endParaRPr lang="nl-NL"/>
          </a:p>
        </p:txBody>
      </p:sp>
    </p:spTree>
    <p:extLst>
      <p:ext uri="{BB962C8B-B14F-4D97-AF65-F5344CB8AC3E}">
        <p14:creationId xmlns:p14="http://schemas.microsoft.com/office/powerpoint/2010/main" val="125024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56F0565-B252-4991-B9B2-FC620ECF675E}" type="slidenum">
              <a:rPr lang="nl-NL" smtClean="0"/>
              <a:t>1</a:t>
            </a:fld>
            <a:endParaRPr lang="nl-NL"/>
          </a:p>
        </p:txBody>
      </p:sp>
    </p:spTree>
    <p:extLst>
      <p:ext uri="{BB962C8B-B14F-4D97-AF65-F5344CB8AC3E}">
        <p14:creationId xmlns:p14="http://schemas.microsoft.com/office/powerpoint/2010/main" val="13263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966745" y="1205037"/>
            <a:ext cx="7744993" cy="2541336"/>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966745" y="3949332"/>
            <a:ext cx="7744993" cy="2006735"/>
          </a:xfrm>
        </p:spPr>
        <p:txBody>
          <a:bodyPr>
            <a:normAutofit/>
          </a:bodyPr>
          <a:lstStyle>
            <a:lvl1pPr marL="0" indent="0" algn="l">
              <a:buNone/>
              <a:defRPr sz="20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4622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2148186" y="959587"/>
            <a:ext cx="9076329" cy="106427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2148186" y="2248257"/>
            <a:ext cx="9076329" cy="36501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66375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1827078"/>
            <a:ext cx="2926300" cy="5030922"/>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9131030" y="866253"/>
            <a:ext cx="2222769" cy="531071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838200" y="866253"/>
            <a:ext cx="8164286" cy="53107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93864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55748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831850" y="1883229"/>
            <a:ext cx="8214179" cy="3303133"/>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831850" y="5295900"/>
            <a:ext cx="8214179" cy="793750"/>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76761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966745"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5597174" y="2250798"/>
            <a:ext cx="4445899" cy="3752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313255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966745" y="960120"/>
            <a:ext cx="9196928" cy="10607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967153" y="2062842"/>
            <a:ext cx="4445899"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966745" y="2882837"/>
            <a:ext cx="4446642"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5725280" y="2062842"/>
            <a:ext cx="4467794" cy="78189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5724868" y="2882837"/>
            <a:ext cx="4468541" cy="33437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6015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03579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146551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839788" y="1094014"/>
            <a:ext cx="3932237" cy="143691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5183188" y="1094014"/>
            <a:ext cx="6172200" cy="47670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839788" y="2618012"/>
            <a:ext cx="3932237" cy="325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207001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839788" y="1065120"/>
            <a:ext cx="3932237" cy="146580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839788" y="2618014"/>
            <a:ext cx="3932237" cy="32509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5/14/2024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‹nr.›</a:t>
            </a:fld>
            <a:endParaRPr lang="en-US"/>
          </a:p>
        </p:txBody>
      </p:sp>
    </p:spTree>
    <p:extLst>
      <p:ext uri="{BB962C8B-B14F-4D97-AF65-F5344CB8AC3E}">
        <p14:creationId xmlns:p14="http://schemas.microsoft.com/office/powerpoint/2010/main" val="306144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9265700" y="2026"/>
            <a:ext cx="2926300" cy="5030922"/>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966744" y="959587"/>
            <a:ext cx="9076329" cy="10642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966744" y="2248257"/>
            <a:ext cx="9076329" cy="36501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8266975" y="6356350"/>
            <a:ext cx="2960914"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11008460-8B2F-4AAA-A4E2-10730069204C}" type="datetimeFigureOut">
              <a:rPr lang="en-US" smtClean="0"/>
              <a:pPr/>
              <a:t>5/14/2024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966745" y="501128"/>
            <a:ext cx="3311342" cy="365125"/>
          </a:xfrm>
          <a:prstGeom prst="rect">
            <a:avLst/>
          </a:prstGeom>
        </p:spPr>
        <p:txBody>
          <a:bodyPr vert="horz" lIns="91440" tIns="45720" rIns="91440" bIns="45720" rtlCol="0" anchor="ctr"/>
          <a:lstStyle>
            <a:lvl1pPr algn="l">
              <a:defRPr sz="1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11239498" y="6356350"/>
            <a:ext cx="515479" cy="365125"/>
          </a:xfrm>
          <a:prstGeom prst="rect">
            <a:avLst/>
          </a:prstGeom>
        </p:spPr>
        <p:txBody>
          <a:bodyPr vert="horz" lIns="91440" tIns="45720" rIns="91440" bIns="45720" rtlCol="0" anchor="ctr"/>
          <a:lstStyle>
            <a:lvl1pPr algn="r">
              <a:defRPr sz="1000" i="0">
                <a:solidFill>
                  <a:schemeClr val="tx2">
                    <a:alpha val="85000"/>
                  </a:schemeClr>
                </a:solidFill>
              </a:defRPr>
            </a:lvl1pPr>
          </a:lstStyle>
          <a:p>
            <a:fld id="{0946259B-8396-46CD-AD42-FDEDA89DA278}" type="slidenum">
              <a:rPr lang="en-US" smtClean="0"/>
              <a:pPr/>
              <a:t>‹nr.›</a:t>
            </a:fld>
            <a:endParaRPr lang="en-US" dirty="0"/>
          </a:p>
        </p:txBody>
      </p:sp>
    </p:spTree>
    <p:extLst>
      <p:ext uri="{BB962C8B-B14F-4D97-AF65-F5344CB8AC3E}">
        <p14:creationId xmlns:p14="http://schemas.microsoft.com/office/powerpoint/2010/main" val="22195741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8A15B63-3A3A-9ECA-34AE-FFB912810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42" b="32280"/>
          <a:stretch/>
        </p:blipFill>
        <p:spPr bwMode="auto">
          <a:xfrm>
            <a:off x="21" y="11"/>
            <a:ext cx="12191979" cy="6857989"/>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40" name="Freeform: Shape 1032">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5594" y="812056"/>
            <a:ext cx="3876811" cy="5127565"/>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EDBB931-51F2-6BB4-FB4E-560CA52D0FC0}"/>
              </a:ext>
            </a:extLst>
          </p:cNvPr>
          <p:cNvSpPr>
            <a:spLocks noGrp="1"/>
          </p:cNvSpPr>
          <p:nvPr>
            <p:ph type="ctrTitle"/>
          </p:nvPr>
        </p:nvSpPr>
        <p:spPr>
          <a:xfrm>
            <a:off x="7569389" y="1891412"/>
            <a:ext cx="3149221" cy="2149459"/>
          </a:xfrm>
        </p:spPr>
        <p:txBody>
          <a:bodyPr>
            <a:normAutofit/>
          </a:bodyPr>
          <a:lstStyle/>
          <a:p>
            <a:pPr algn="ctr"/>
            <a:r>
              <a:rPr lang="nl-NL" sz="4000" dirty="0"/>
              <a:t>Multiculturele Delftsblauwe tegeltjes</a:t>
            </a:r>
          </a:p>
        </p:txBody>
      </p:sp>
      <p:sp>
        <p:nvSpPr>
          <p:cNvPr id="3" name="Ondertitel 2">
            <a:extLst>
              <a:ext uri="{FF2B5EF4-FFF2-40B4-BE49-F238E27FC236}">
                <a16:creationId xmlns:a16="http://schemas.microsoft.com/office/drawing/2014/main" id="{66043E54-062D-1F6D-239B-20AEB72D6650}"/>
              </a:ext>
            </a:extLst>
          </p:cNvPr>
          <p:cNvSpPr>
            <a:spLocks noGrp="1"/>
          </p:cNvSpPr>
          <p:nvPr>
            <p:ph type="subTitle" idx="1"/>
          </p:nvPr>
        </p:nvSpPr>
        <p:spPr>
          <a:xfrm>
            <a:off x="7458901" y="4886934"/>
            <a:ext cx="3370195" cy="1241171"/>
          </a:xfrm>
        </p:spPr>
        <p:txBody>
          <a:bodyPr>
            <a:normAutofit/>
          </a:bodyPr>
          <a:lstStyle/>
          <a:p>
            <a:pPr algn="ctr"/>
            <a:r>
              <a:rPr lang="nl-NL" sz="1200" dirty="0"/>
              <a:t>Kunstvakken</a:t>
            </a:r>
          </a:p>
        </p:txBody>
      </p:sp>
      <p:sp>
        <p:nvSpPr>
          <p:cNvPr id="1041" name="Freeform: Shape 10">
            <a:extLst>
              <a:ext uri="{FF2B5EF4-FFF2-40B4-BE49-F238E27FC236}">
                <a16:creationId xmlns:a16="http://schemas.microsoft.com/office/drawing/2014/main" id="{98F816C8-664D-4D46-87AC-DD7054006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828" y="705180"/>
            <a:ext cx="4014345" cy="5316049"/>
          </a:xfrm>
          <a:custGeom>
            <a:avLst/>
            <a:gdLst>
              <a:gd name="connsiteX0" fmla="*/ 2010463 w 4014345"/>
              <a:gd name="connsiteY0" fmla="*/ 0 h 5302828"/>
              <a:gd name="connsiteX1" fmla="*/ 2186554 w 4014345"/>
              <a:gd name="connsiteY1" fmla="*/ 153908 h 5302828"/>
              <a:gd name="connsiteX2" fmla="*/ 3490066 w 4014345"/>
              <a:gd name="connsiteY2" fmla="*/ 799434 h 5302828"/>
              <a:gd name="connsiteX3" fmla="*/ 4014345 w 4014345"/>
              <a:gd name="connsiteY3" fmla="*/ 1914517 h 5302828"/>
              <a:gd name="connsiteX4" fmla="*/ 4014344 w 4014345"/>
              <a:gd name="connsiteY4" fmla="*/ 2588099 h 5302828"/>
              <a:gd name="connsiteX5" fmla="*/ 4009930 w 4014345"/>
              <a:gd name="connsiteY5" fmla="*/ 5302828 h 5302828"/>
              <a:gd name="connsiteX6" fmla="*/ 4415 w 4014345"/>
              <a:gd name="connsiteY6" fmla="*/ 5302828 h 5302828"/>
              <a:gd name="connsiteX7" fmla="*/ 0 w 4014345"/>
              <a:gd name="connsiteY7" fmla="*/ 2588099 h 5302828"/>
              <a:gd name="connsiteX8" fmla="*/ 1 w 4014345"/>
              <a:gd name="connsiteY8" fmla="*/ 1914517 h 5302828"/>
              <a:gd name="connsiteX9" fmla="*/ 524282 w 4014345"/>
              <a:gd name="connsiteY9" fmla="*/ 799434 h 5302828"/>
              <a:gd name="connsiteX10" fmla="*/ 1827794 w 4014345"/>
              <a:gd name="connsiteY10" fmla="*/ 153908 h 53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345" h="5302828">
                <a:moveTo>
                  <a:pt x="2010463" y="0"/>
                </a:moveTo>
                <a:lnTo>
                  <a:pt x="2186554" y="153908"/>
                </a:lnTo>
                <a:cubicBezTo>
                  <a:pt x="2623188" y="490280"/>
                  <a:pt x="3115215" y="582934"/>
                  <a:pt x="3490066" y="799434"/>
                </a:cubicBezTo>
                <a:cubicBezTo>
                  <a:pt x="3850510" y="1050687"/>
                  <a:pt x="4014345" y="1338834"/>
                  <a:pt x="4014345" y="1914517"/>
                </a:cubicBezTo>
                <a:cubicBezTo>
                  <a:pt x="4014345" y="2139044"/>
                  <a:pt x="4014344" y="2363572"/>
                  <a:pt x="4014344" y="2588099"/>
                </a:cubicBezTo>
                <a:lnTo>
                  <a:pt x="4009930" y="5302828"/>
                </a:lnTo>
                <a:lnTo>
                  <a:pt x="4415" y="5302828"/>
                </a:lnTo>
                <a:lnTo>
                  <a:pt x="0" y="2588099"/>
                </a:lnTo>
                <a:cubicBezTo>
                  <a:pt x="0" y="2363572"/>
                  <a:pt x="1" y="2139044"/>
                  <a:pt x="1" y="1914517"/>
                </a:cubicBezTo>
                <a:cubicBezTo>
                  <a:pt x="1" y="1338834"/>
                  <a:pt x="163838" y="1050687"/>
                  <a:pt x="524282" y="799434"/>
                </a:cubicBezTo>
                <a:cubicBezTo>
                  <a:pt x="899134" y="582934"/>
                  <a:pt x="1391162" y="490280"/>
                  <a:pt x="1827794" y="153908"/>
                </a:cubicBezTo>
                <a:close/>
              </a:path>
            </a:pathLst>
          </a:custGeom>
          <a:noFill/>
          <a:ln w="25400" cap="rnd">
            <a:solidFill>
              <a:schemeClr val="bg2">
                <a:alpha val="58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2492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522161" y="2023864"/>
            <a:ext cx="4370937" cy="3154108"/>
          </a:xfrm>
        </p:spPr>
        <p:txBody>
          <a:bodyPr>
            <a:normAutofit fontScale="92500" lnSpcReduction="20000"/>
          </a:bodyPr>
          <a:lstStyle/>
          <a:p>
            <a:pPr>
              <a:buFontTx/>
              <a:buChar char="-"/>
            </a:pPr>
            <a:r>
              <a:rPr lang="nl-NL" sz="2400" dirty="0"/>
              <a:t>Werk netjes.</a:t>
            </a:r>
          </a:p>
          <a:p>
            <a:pPr>
              <a:buFontTx/>
              <a:buChar char="-"/>
            </a:pPr>
            <a:r>
              <a:rPr lang="nl-NL" sz="2400" dirty="0"/>
              <a:t>Kras je naam + klas achterop je tegeltje.</a:t>
            </a:r>
          </a:p>
          <a:p>
            <a:pPr>
              <a:buFontTx/>
              <a:buChar char="-"/>
            </a:pPr>
            <a:r>
              <a:rPr lang="nl-NL" sz="2400" dirty="0"/>
              <a:t>Maak de voorkant mooi glad.</a:t>
            </a:r>
          </a:p>
          <a:p>
            <a:pPr marL="0" indent="0">
              <a:buNone/>
            </a:pPr>
            <a:r>
              <a:rPr lang="nl-NL" sz="2400" dirty="0"/>
              <a:t>(Volgende les verder? Doe je tegel in een plastic zakje, sluit goed af en zet je naam en klas erop! Leg recht/plat weg)</a:t>
            </a:r>
          </a:p>
        </p:txBody>
      </p:sp>
      <p:pic>
        <p:nvPicPr>
          <p:cNvPr id="10" name="Afbeelding 9" descr="Afbeelding met tekst, meubels, stoel, ontwerp&#10;&#10;Automatisch gegenereerde beschrijving">
            <a:extLst>
              <a:ext uri="{FF2B5EF4-FFF2-40B4-BE49-F238E27FC236}">
                <a16:creationId xmlns:a16="http://schemas.microsoft.com/office/drawing/2014/main" id="{7754E38E-D2F9-676A-29B6-498676BA8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3" y="2087309"/>
            <a:ext cx="6494229" cy="4591131"/>
          </a:xfrm>
          <a:prstGeom prst="rect">
            <a:avLst/>
          </a:prstGeom>
        </p:spPr>
      </p:pic>
      <p:sp>
        <p:nvSpPr>
          <p:cNvPr id="3" name="Tijdelijke aanduiding voor inhoud 2">
            <a:extLst>
              <a:ext uri="{FF2B5EF4-FFF2-40B4-BE49-F238E27FC236}">
                <a16:creationId xmlns:a16="http://schemas.microsoft.com/office/drawing/2014/main" id="{BFBCCF68-80F1-47D4-2B98-A97C994EE58D}"/>
              </a:ext>
            </a:extLst>
          </p:cNvPr>
          <p:cNvSpPr txBox="1">
            <a:spLocks/>
          </p:cNvSpPr>
          <p:nvPr/>
        </p:nvSpPr>
        <p:spPr>
          <a:xfrm>
            <a:off x="1146313" y="2087309"/>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1</a:t>
            </a:r>
            <a:endParaRPr lang="nl-NL" b="1" dirty="0">
              <a:latin typeface="Arial" panose="020B0604020202020204" pitchFamily="34" charset="0"/>
              <a:cs typeface="Arial" panose="020B0604020202020204" pitchFamily="34" charset="0"/>
            </a:endParaRPr>
          </a:p>
        </p:txBody>
      </p:sp>
      <p:sp>
        <p:nvSpPr>
          <p:cNvPr id="5" name="Tijdelijke aanduiding voor inhoud 2">
            <a:extLst>
              <a:ext uri="{FF2B5EF4-FFF2-40B4-BE49-F238E27FC236}">
                <a16:creationId xmlns:a16="http://schemas.microsoft.com/office/drawing/2014/main" id="{64929B74-2D4A-9B84-E23C-9D451DD49A27}"/>
              </a:ext>
            </a:extLst>
          </p:cNvPr>
          <p:cNvSpPr txBox="1">
            <a:spLocks/>
          </p:cNvSpPr>
          <p:nvPr/>
        </p:nvSpPr>
        <p:spPr>
          <a:xfrm>
            <a:off x="4426227" y="2138114"/>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2</a:t>
            </a:r>
            <a:endParaRPr lang="nl-NL" b="1" dirty="0">
              <a:latin typeface="Arial" panose="020B0604020202020204" pitchFamily="34" charset="0"/>
              <a:cs typeface="Arial" panose="020B0604020202020204" pitchFamily="34" charset="0"/>
            </a:endParaRPr>
          </a:p>
        </p:txBody>
      </p:sp>
      <p:sp>
        <p:nvSpPr>
          <p:cNvPr id="6" name="Tijdelijke aanduiding voor inhoud 2">
            <a:extLst>
              <a:ext uri="{FF2B5EF4-FFF2-40B4-BE49-F238E27FC236}">
                <a16:creationId xmlns:a16="http://schemas.microsoft.com/office/drawing/2014/main" id="{007BA6A0-D6F8-F592-87BF-FB785D4092EE}"/>
              </a:ext>
            </a:extLst>
          </p:cNvPr>
          <p:cNvSpPr txBox="1">
            <a:spLocks/>
          </p:cNvSpPr>
          <p:nvPr/>
        </p:nvSpPr>
        <p:spPr>
          <a:xfrm>
            <a:off x="1149626" y="4569888"/>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3</a:t>
            </a:r>
            <a:endParaRPr lang="nl-NL" b="1" dirty="0">
              <a:latin typeface="Arial" panose="020B0604020202020204" pitchFamily="34" charset="0"/>
              <a:cs typeface="Arial" panose="020B0604020202020204" pitchFamily="34" charset="0"/>
            </a:endParaRPr>
          </a:p>
        </p:txBody>
      </p:sp>
      <p:sp>
        <p:nvSpPr>
          <p:cNvPr id="7" name="Tijdelijke aanduiding voor inhoud 2">
            <a:extLst>
              <a:ext uri="{FF2B5EF4-FFF2-40B4-BE49-F238E27FC236}">
                <a16:creationId xmlns:a16="http://schemas.microsoft.com/office/drawing/2014/main" id="{ED6803C9-34D7-09EF-1499-0945FCACFD02}"/>
              </a:ext>
            </a:extLst>
          </p:cNvPr>
          <p:cNvSpPr txBox="1">
            <a:spLocks/>
          </p:cNvSpPr>
          <p:nvPr/>
        </p:nvSpPr>
        <p:spPr>
          <a:xfrm>
            <a:off x="4482549" y="4567684"/>
            <a:ext cx="695739" cy="61028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Goudy Old Style" panose="02020502050305020303" pitchFamily="18" charset="0"/>
              <a:buNone/>
            </a:pPr>
            <a:r>
              <a:rPr lang="nl-NL" sz="2400" b="1" dirty="0">
                <a:latin typeface="Arial" panose="020B0604020202020204" pitchFamily="34" charset="0"/>
                <a:cs typeface="Arial" panose="020B0604020202020204" pitchFamily="34" charset="0"/>
              </a:rPr>
              <a:t>4</a:t>
            </a:r>
          </a:p>
          <a:p>
            <a:pPr marL="0" indent="0">
              <a:buFont typeface="Goudy Old Style" panose="02020502050305020303" pitchFamily="18" charset="0"/>
              <a:buNone/>
            </a:pPr>
            <a:endParaRPr lang="nl-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308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verder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966744" y="2048808"/>
            <a:ext cx="4144271" cy="964867"/>
          </a:xfrm>
        </p:spPr>
        <p:txBody>
          <a:bodyPr>
            <a:normAutofit/>
          </a:bodyPr>
          <a:lstStyle/>
          <a:p>
            <a:pPr marL="0" indent="0">
              <a:buNone/>
            </a:pPr>
            <a:r>
              <a:rPr lang="nl-NL" sz="2400" dirty="0"/>
              <a:t>Dit heb je nodig:</a:t>
            </a:r>
            <a:endParaRPr lang="nl-NL" dirty="0"/>
          </a:p>
        </p:txBody>
      </p:sp>
    </p:spTree>
    <p:extLst>
      <p:ext uri="{BB962C8B-B14F-4D97-AF65-F5344CB8AC3E}">
        <p14:creationId xmlns:p14="http://schemas.microsoft.com/office/powerpoint/2010/main" val="42938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verder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460972" y="2023864"/>
            <a:ext cx="4610201" cy="4834136"/>
          </a:xfrm>
        </p:spPr>
        <p:txBody>
          <a:bodyPr>
            <a:normAutofit/>
          </a:bodyPr>
          <a:lstStyle/>
          <a:p>
            <a:pPr marL="0" indent="0">
              <a:buNone/>
            </a:pPr>
            <a:r>
              <a:rPr lang="nl-NL" sz="2400" dirty="0"/>
              <a:t>- </a:t>
            </a:r>
            <a:r>
              <a:rPr lang="nl-NL" dirty="0"/>
              <a:t>Kras met een satéprikker de versiering in je tegeltje.</a:t>
            </a:r>
          </a:p>
          <a:p>
            <a:pPr marL="0" indent="0">
              <a:buNone/>
            </a:pPr>
            <a:r>
              <a:rPr lang="nl-NL" dirty="0"/>
              <a:t>Werk netjes en duw de ruwe randjes die omhoog komen weer netjes plat.</a:t>
            </a:r>
          </a:p>
          <a:p>
            <a:pPr marL="0" indent="0">
              <a:buNone/>
            </a:pPr>
            <a:r>
              <a:rPr lang="nl-NL" dirty="0"/>
              <a:t>- Maak met een apart stuk klei de afbeelding die in het midden komt. Deze is dus wat hoger dan je tegeltje (reliëf)  </a:t>
            </a:r>
          </a:p>
          <a:p>
            <a:pPr marL="0" indent="0">
              <a:buNone/>
            </a:pPr>
            <a:r>
              <a:rPr lang="nl-NL" dirty="0"/>
              <a:t>Kras daarin de nodige lijnen en versieringen. Gebruik eventueel een rolletje klei om er vormen op te maken.</a:t>
            </a:r>
          </a:p>
        </p:txBody>
      </p:sp>
      <p:pic>
        <p:nvPicPr>
          <p:cNvPr id="10" name="Afbeelding 9" descr="Afbeelding met Modeaccessoire, ontwerp&#10;&#10;Automatisch gegenereerde beschrijving">
            <a:extLst>
              <a:ext uri="{FF2B5EF4-FFF2-40B4-BE49-F238E27FC236}">
                <a16:creationId xmlns:a16="http://schemas.microsoft.com/office/drawing/2014/main" id="{954B54AD-3122-C2B8-D435-FF28B2B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47500"/>
            <a:ext cx="6375848" cy="4507441"/>
          </a:xfrm>
          <a:prstGeom prst="rect">
            <a:avLst/>
          </a:prstGeom>
        </p:spPr>
      </p:pic>
    </p:spTree>
    <p:extLst>
      <p:ext uri="{BB962C8B-B14F-4D97-AF65-F5344CB8AC3E}">
        <p14:creationId xmlns:p14="http://schemas.microsoft.com/office/powerpoint/2010/main" val="400731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verder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460972" y="2023864"/>
            <a:ext cx="4610201" cy="4834136"/>
          </a:xfrm>
        </p:spPr>
        <p:txBody>
          <a:bodyPr>
            <a:normAutofit/>
          </a:bodyPr>
          <a:lstStyle/>
          <a:p>
            <a:pPr marL="0" indent="0">
              <a:buNone/>
            </a:pPr>
            <a:r>
              <a:rPr lang="nl-NL" sz="2400" dirty="0"/>
              <a:t>- </a:t>
            </a:r>
            <a:r>
              <a:rPr lang="nl-NL" dirty="0"/>
              <a:t>Kras met een satéprikker de buitenste versiering in je tegeltje.</a:t>
            </a:r>
          </a:p>
          <a:p>
            <a:pPr marL="0" indent="0">
              <a:buNone/>
            </a:pPr>
            <a:r>
              <a:rPr lang="nl-NL" dirty="0"/>
              <a:t>Werk netjes en duw de ruwe randjes die omhoog komen weer netjes plat.</a:t>
            </a:r>
          </a:p>
          <a:p>
            <a:pPr>
              <a:buFontTx/>
              <a:buChar char="-"/>
            </a:pPr>
            <a:r>
              <a:rPr lang="nl-NL" dirty="0"/>
              <a:t>Plak met een beetje water en klei je afbeelding in het midden op je tegeltje. Zorg ervoor dat het goed vast zit!</a:t>
            </a:r>
          </a:p>
          <a:p>
            <a:pPr>
              <a:buFontTx/>
              <a:buChar char="-"/>
            </a:pPr>
            <a:endParaRPr lang="nl-NL" dirty="0"/>
          </a:p>
          <a:p>
            <a:pPr>
              <a:buFontTx/>
              <a:buChar char="-"/>
            </a:pPr>
            <a:endParaRPr lang="nl-NL" dirty="0"/>
          </a:p>
          <a:p>
            <a:pPr>
              <a:buFontTx/>
              <a:buChar char="-"/>
            </a:pPr>
            <a:r>
              <a:rPr lang="nl-NL" dirty="0"/>
              <a:t>Nu laat je alles drogen. Volgende les ga je verder met schilderen.</a:t>
            </a:r>
          </a:p>
        </p:txBody>
      </p:sp>
      <p:pic>
        <p:nvPicPr>
          <p:cNvPr id="10" name="Afbeelding 9" descr="Afbeelding met Modeaccessoire, ontwerp&#10;&#10;Automatisch gegenereerde beschrijving">
            <a:extLst>
              <a:ext uri="{FF2B5EF4-FFF2-40B4-BE49-F238E27FC236}">
                <a16:creationId xmlns:a16="http://schemas.microsoft.com/office/drawing/2014/main" id="{954B54AD-3122-C2B8-D435-FF28B2B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47500"/>
            <a:ext cx="6375848" cy="4507441"/>
          </a:xfrm>
          <a:prstGeom prst="rect">
            <a:avLst/>
          </a:prstGeom>
        </p:spPr>
      </p:pic>
      <p:pic>
        <p:nvPicPr>
          <p:cNvPr id="7" name="Afbeelding 6" descr="Afbeelding met tekening, kunst, Kinderkunst&#10;&#10;Automatisch gegenereerde beschrijving">
            <a:extLst>
              <a:ext uri="{FF2B5EF4-FFF2-40B4-BE49-F238E27FC236}">
                <a16:creationId xmlns:a16="http://schemas.microsoft.com/office/drawing/2014/main" id="{7BEE6798-9C4F-FF31-8FBF-54CFDCE5A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44" y="2047500"/>
            <a:ext cx="6375848" cy="4507440"/>
          </a:xfrm>
          <a:prstGeom prst="rect">
            <a:avLst/>
          </a:prstGeom>
        </p:spPr>
      </p:pic>
    </p:spTree>
    <p:extLst>
      <p:ext uri="{BB962C8B-B14F-4D97-AF65-F5344CB8AC3E}">
        <p14:creationId xmlns:p14="http://schemas.microsoft.com/office/powerpoint/2010/main" val="330092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schilderen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7460972" y="2023864"/>
            <a:ext cx="4610201" cy="4834136"/>
          </a:xfrm>
        </p:spPr>
        <p:txBody>
          <a:bodyPr>
            <a:normAutofit lnSpcReduction="10000"/>
          </a:bodyPr>
          <a:lstStyle/>
          <a:p>
            <a:pPr marL="0" indent="0">
              <a:buNone/>
            </a:pPr>
            <a:r>
              <a:rPr lang="nl-NL" u="sng" dirty="0"/>
              <a:t>Gebruik een placemat, penseel en bakje voor je verf.</a:t>
            </a:r>
          </a:p>
          <a:p>
            <a:pPr marL="0" indent="0">
              <a:buNone/>
            </a:pPr>
            <a:endParaRPr lang="nl-NL" dirty="0"/>
          </a:p>
          <a:p>
            <a:pPr marL="0" indent="0">
              <a:buNone/>
            </a:pPr>
            <a:r>
              <a:rPr lang="nl-NL" dirty="0"/>
              <a:t>- Verdun de blauwe verf iets, zodat het waterverf lijkt.</a:t>
            </a:r>
          </a:p>
          <a:p>
            <a:pPr marL="0" indent="0">
              <a:buNone/>
            </a:pPr>
            <a:r>
              <a:rPr lang="nl-NL" dirty="0"/>
              <a:t>- Schilder de delen waar je in hebt gekrast netjes blauw.</a:t>
            </a:r>
          </a:p>
          <a:p>
            <a:pPr marL="0" indent="0">
              <a:buNone/>
            </a:pPr>
            <a:r>
              <a:rPr lang="nl-NL" dirty="0"/>
              <a:t>- Schilder de lijnen van de afbeelding die in het midden zit ook netjes blauw.</a:t>
            </a:r>
          </a:p>
          <a:p>
            <a:pPr marL="0" indent="0">
              <a:buNone/>
            </a:pPr>
            <a:endParaRPr lang="nl-NL" dirty="0"/>
          </a:p>
          <a:p>
            <a:pPr marL="0" indent="0">
              <a:buNone/>
            </a:pPr>
            <a:r>
              <a:rPr lang="nl-NL" dirty="0"/>
              <a:t>- Nu laat je alles drogen. Je docent kan je werk beoordelen.</a:t>
            </a:r>
          </a:p>
        </p:txBody>
      </p:sp>
      <p:pic>
        <p:nvPicPr>
          <p:cNvPr id="10" name="Afbeelding 9" descr="Afbeelding met Modeaccessoire, ontwerp&#10;&#10;Automatisch gegenereerde beschrijving">
            <a:extLst>
              <a:ext uri="{FF2B5EF4-FFF2-40B4-BE49-F238E27FC236}">
                <a16:creationId xmlns:a16="http://schemas.microsoft.com/office/drawing/2014/main" id="{954B54AD-3122-C2B8-D435-FF28B2B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47500"/>
            <a:ext cx="6375848" cy="4507441"/>
          </a:xfrm>
          <a:prstGeom prst="rect">
            <a:avLst/>
          </a:prstGeom>
        </p:spPr>
      </p:pic>
      <p:pic>
        <p:nvPicPr>
          <p:cNvPr id="7" name="Afbeelding 6" descr="Afbeelding met tekening, kunst, Kinderkunst&#10;&#10;Automatisch gegenereerde beschrijving">
            <a:extLst>
              <a:ext uri="{FF2B5EF4-FFF2-40B4-BE49-F238E27FC236}">
                <a16:creationId xmlns:a16="http://schemas.microsoft.com/office/drawing/2014/main" id="{7BEE6798-9C4F-FF31-8FBF-54CFDCE5A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744" y="2047500"/>
            <a:ext cx="6375848" cy="4507440"/>
          </a:xfrm>
          <a:prstGeom prst="rect">
            <a:avLst/>
          </a:prstGeom>
        </p:spPr>
      </p:pic>
      <p:pic>
        <p:nvPicPr>
          <p:cNvPr id="5" name="Afbeelding 4" descr="Afbeelding met porselein, Keukengerei, keramiek, bord&#10;&#10;Automatisch gegenereerde beschrijving">
            <a:extLst>
              <a:ext uri="{FF2B5EF4-FFF2-40B4-BE49-F238E27FC236}">
                <a16:creationId xmlns:a16="http://schemas.microsoft.com/office/drawing/2014/main" id="{82F292EE-76C7-D9CA-7F4C-974BD0DE50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744" y="2083942"/>
            <a:ext cx="6375848" cy="4507441"/>
          </a:xfrm>
          <a:prstGeom prst="rect">
            <a:avLst/>
          </a:prstGeom>
        </p:spPr>
      </p:pic>
    </p:spTree>
    <p:extLst>
      <p:ext uri="{BB962C8B-B14F-4D97-AF65-F5344CB8AC3E}">
        <p14:creationId xmlns:p14="http://schemas.microsoft.com/office/powerpoint/2010/main" val="125531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85" name="Rectangle 2084">
            <a:extLst>
              <a:ext uri="{FF2B5EF4-FFF2-40B4-BE49-F238E27FC236}">
                <a16:creationId xmlns:a16="http://schemas.microsoft.com/office/drawing/2014/main" id="{D2A9471A-5B74-FD47-AB83-4970F1734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7EC8D5-B572-98BC-A29C-955D5D5FA084}"/>
              </a:ext>
            </a:extLst>
          </p:cNvPr>
          <p:cNvSpPr>
            <a:spLocks noGrp="1"/>
          </p:cNvSpPr>
          <p:nvPr>
            <p:ph type="title"/>
          </p:nvPr>
        </p:nvSpPr>
        <p:spPr>
          <a:xfrm>
            <a:off x="938626" y="1525859"/>
            <a:ext cx="3761086" cy="4953002"/>
          </a:xfrm>
        </p:spPr>
        <p:txBody>
          <a:bodyPr>
            <a:normAutofit/>
          </a:bodyPr>
          <a:lstStyle/>
          <a:p>
            <a:pPr algn="r"/>
            <a:r>
              <a:rPr lang="nl-NL" dirty="0"/>
              <a:t>Delftsblauwe tegeltjes</a:t>
            </a:r>
          </a:p>
        </p:txBody>
      </p:sp>
      <p:cxnSp>
        <p:nvCxnSpPr>
          <p:cNvPr id="2087" name="Straight Connector 2086">
            <a:extLst>
              <a:ext uri="{FF2B5EF4-FFF2-40B4-BE49-F238E27FC236}">
                <a16:creationId xmlns:a16="http://schemas.microsoft.com/office/drawing/2014/main" id="{7F6256AF-59C2-4E4C-82BB-6AEAD0A80A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9254" y="1731721"/>
            <a:ext cx="0" cy="3394558"/>
          </a:xfrm>
          <a:prstGeom prst="line">
            <a:avLst/>
          </a:prstGeom>
          <a:ln w="25400" cap="rnd">
            <a:solidFill>
              <a:schemeClr val="bg2">
                <a:lumMod val="75000"/>
                <a:alpha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7E733B8E-F674-2D0B-0F35-8FC3C6E99D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75" b="12"/>
          <a:stretch/>
        </p:blipFill>
        <p:spPr bwMode="auto">
          <a:xfrm>
            <a:off x="972781" y="419543"/>
            <a:ext cx="2316233" cy="242445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schets, tekening, kunst, aardewerk&#10;&#10;Automatisch gegenereerde beschrijving">
            <a:extLst>
              <a:ext uri="{FF2B5EF4-FFF2-40B4-BE49-F238E27FC236}">
                <a16:creationId xmlns:a16="http://schemas.microsoft.com/office/drawing/2014/main" id="{8B0E38C2-EA7B-C593-1AB0-D51B13DEEA89}"/>
              </a:ext>
            </a:extLst>
          </p:cNvPr>
          <p:cNvPicPr>
            <a:picLocks noChangeAspect="1"/>
          </p:cNvPicPr>
          <p:nvPr/>
        </p:nvPicPr>
        <p:blipFill rotWithShape="1">
          <a:blip r:embed="rId3">
            <a:extLst>
              <a:ext uri="{28A0092B-C50C-407E-A947-70E740481C1C}">
                <a14:useLocalDpi xmlns:a14="http://schemas.microsoft.com/office/drawing/2010/main" val="0"/>
              </a:ext>
            </a:extLst>
          </a:blip>
          <a:srcRect l="1084" t="2748" r="3119" b="943"/>
          <a:stretch/>
        </p:blipFill>
        <p:spPr bwMode="auto">
          <a:xfrm>
            <a:off x="3442539" y="380043"/>
            <a:ext cx="2646072" cy="2531984"/>
          </a:xfrm>
          <a:prstGeom prst="rect">
            <a:avLst/>
          </a:prstGeom>
          <a:extLst>
            <a:ext uri="{53640926-AAD7-44D8-BBD7-CCE9431645EC}">
              <a14:shadowObscured xmlns:a14="http://schemas.microsoft.com/office/drawing/2010/main"/>
            </a:ext>
          </a:extLst>
        </p:spPr>
      </p:pic>
      <p:pic>
        <p:nvPicPr>
          <p:cNvPr id="5" name="Afbeelding 4" descr="Afbeelding met kunst, gebouw, Symmetrie, Rechthoek&#10;&#10;Automatisch gegenereerde beschrijving">
            <a:extLst>
              <a:ext uri="{FF2B5EF4-FFF2-40B4-BE49-F238E27FC236}">
                <a16:creationId xmlns:a16="http://schemas.microsoft.com/office/drawing/2014/main" id="{F3B12BF4-FBB3-3839-10D4-716E8A49BD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30" r="961" b="11"/>
          <a:stretch/>
        </p:blipFill>
        <p:spPr>
          <a:xfrm>
            <a:off x="6226442" y="333508"/>
            <a:ext cx="2425683" cy="2539021"/>
          </a:xfrm>
          <a:prstGeom prst="rect">
            <a:avLst/>
          </a:prstGeom>
        </p:spPr>
      </p:pic>
      <p:pic>
        <p:nvPicPr>
          <p:cNvPr id="4" name="Afbeelding 3" descr="Afbeelding met wiel, transport, fiets, Fietswiel&#10;&#10;Automatisch gegenereerde beschrijving">
            <a:extLst>
              <a:ext uri="{FF2B5EF4-FFF2-40B4-BE49-F238E27FC236}">
                <a16:creationId xmlns:a16="http://schemas.microsoft.com/office/drawing/2014/main" id="{5F41F9CD-5475-614C-65B5-B466829F92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54" r="316" b="14"/>
          <a:stretch/>
        </p:blipFill>
        <p:spPr>
          <a:xfrm>
            <a:off x="8789956" y="333507"/>
            <a:ext cx="2463418" cy="2578519"/>
          </a:xfrm>
          <a:prstGeom prst="rect">
            <a:avLst/>
          </a:prstGeom>
        </p:spPr>
      </p:pic>
      <p:sp>
        <p:nvSpPr>
          <p:cNvPr id="3" name="Tijdelijke aanduiding voor inhoud 2">
            <a:extLst>
              <a:ext uri="{FF2B5EF4-FFF2-40B4-BE49-F238E27FC236}">
                <a16:creationId xmlns:a16="http://schemas.microsoft.com/office/drawing/2014/main" id="{57FC329F-9848-04CB-69F5-940AF5107038}"/>
              </a:ext>
            </a:extLst>
          </p:cNvPr>
          <p:cNvSpPr>
            <a:spLocks noGrp="1"/>
          </p:cNvSpPr>
          <p:nvPr>
            <p:ph idx="1"/>
          </p:nvPr>
        </p:nvSpPr>
        <p:spPr>
          <a:xfrm>
            <a:off x="5306789" y="3245535"/>
            <a:ext cx="6204851" cy="3162300"/>
          </a:xfrm>
        </p:spPr>
        <p:txBody>
          <a:bodyPr>
            <a:normAutofit/>
          </a:bodyPr>
          <a:lstStyle/>
          <a:p>
            <a:r>
              <a:rPr lang="nl-NL" dirty="0"/>
              <a:t>Je kent ze vast wel: Delftsblauwe tegeltjes.</a:t>
            </a:r>
          </a:p>
          <a:p>
            <a:pPr marL="0" indent="0">
              <a:buNone/>
            </a:pPr>
            <a:r>
              <a:rPr lang="nl-NL" dirty="0"/>
              <a:t>Een Hollands product dat wereldwijd bekend is.</a:t>
            </a:r>
          </a:p>
          <a:p>
            <a:pPr marL="0" indent="0">
              <a:buNone/>
            </a:pPr>
            <a:endParaRPr lang="nl-NL" dirty="0"/>
          </a:p>
          <a:p>
            <a:pPr marL="0" indent="0">
              <a:buNone/>
            </a:pPr>
            <a:r>
              <a:rPr lang="nl-NL" dirty="0"/>
              <a:t>De afbeeldingen op de tegeltjes zijn typisch Hollands en zeggen iets over de Nederlandse Cultuur. Denk aan tulpen, Amsterdamse huisjes, boertjes &amp; boerinnetjes, molens, etc.</a:t>
            </a:r>
          </a:p>
        </p:txBody>
      </p:sp>
      <p:pic>
        <p:nvPicPr>
          <p:cNvPr id="7" name="Picture 2">
            <a:extLst>
              <a:ext uri="{FF2B5EF4-FFF2-40B4-BE49-F238E27FC236}">
                <a16:creationId xmlns:a16="http://schemas.microsoft.com/office/drawing/2014/main" id="{839A9D6E-92B9-F5A9-791B-E4417DBACE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806" r="1486" b="66546"/>
          <a:stretch/>
        </p:blipFill>
        <p:spPr bwMode="auto">
          <a:xfrm>
            <a:off x="-1061357" y="6242605"/>
            <a:ext cx="13879286" cy="13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7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Jij gaat ook een Delftsblauw tegeltje maken.</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p:txBody>
          <a:bodyPr/>
          <a:lstStyle/>
          <a:p>
            <a:pPr marL="0" indent="0">
              <a:buNone/>
            </a:pPr>
            <a:r>
              <a:rPr lang="nl-NL" sz="2400" dirty="0">
                <a:sym typeface="Wingdings" panose="05000000000000000000" pitchFamily="2" charset="2"/>
              </a:rPr>
              <a:t> </a:t>
            </a:r>
            <a:r>
              <a:rPr lang="nl-NL" sz="2400" dirty="0"/>
              <a:t>Met </a:t>
            </a:r>
            <a:r>
              <a:rPr lang="nl-NL" sz="2400" b="1" u="sng" dirty="0"/>
              <a:t>een andere cultuur </a:t>
            </a:r>
            <a:r>
              <a:rPr lang="nl-NL" sz="2400" dirty="0"/>
              <a:t>als onderwerp!</a:t>
            </a:r>
          </a:p>
          <a:p>
            <a:pPr marL="0" indent="0">
              <a:buNone/>
            </a:pPr>
            <a:endParaRPr lang="nl-NL" sz="2400" dirty="0"/>
          </a:p>
          <a:p>
            <a:pPr marL="0" indent="0">
              <a:buNone/>
            </a:pPr>
            <a:r>
              <a:rPr lang="nl-NL" sz="2400" dirty="0"/>
              <a:t>Jij gaat afbeeldingen toevoegen, typisch voor deze cultuur. Aan jouw tegeltje is te zien om welke cultuur het gaat.</a:t>
            </a:r>
          </a:p>
          <a:p>
            <a:pPr marL="0" indent="0">
              <a:buNone/>
            </a:pPr>
            <a:endParaRPr lang="nl-NL" sz="2400" dirty="0"/>
          </a:p>
          <a:p>
            <a:pPr marL="0" indent="0">
              <a:buNone/>
            </a:pPr>
            <a:r>
              <a:rPr lang="nl-NL" sz="2400" dirty="0"/>
              <a:t>Bijvoorbeeld: Een traditioneel Chinees tafereel</a:t>
            </a:r>
          </a:p>
          <a:p>
            <a:pPr marL="0" indent="0">
              <a:buNone/>
            </a:pPr>
            <a:endParaRPr lang="nl-NL" dirty="0"/>
          </a:p>
          <a:p>
            <a:pPr marL="0" indent="0">
              <a:buNone/>
            </a:pPr>
            <a:endParaRPr lang="nl-NL" dirty="0"/>
          </a:p>
        </p:txBody>
      </p:sp>
      <p:pic>
        <p:nvPicPr>
          <p:cNvPr id="4098" name="Picture 2">
            <a:extLst>
              <a:ext uri="{FF2B5EF4-FFF2-40B4-BE49-F238E27FC236}">
                <a16:creationId xmlns:a16="http://schemas.microsoft.com/office/drawing/2014/main" id="{47D777A0-1D2A-7EFF-4F73-9A78045CD04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67723" t="65971" r="1677" b="1991"/>
          <a:stretch/>
        </p:blipFill>
        <p:spPr bwMode="auto">
          <a:xfrm>
            <a:off x="6979577" y="3871231"/>
            <a:ext cx="2712377" cy="2864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4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E0A3F-53A9-4E22-6BC1-7776C3296AC3}"/>
              </a:ext>
            </a:extLst>
          </p:cNvPr>
          <p:cNvSpPr>
            <a:spLocks noGrp="1"/>
          </p:cNvSpPr>
          <p:nvPr>
            <p:ph type="title"/>
          </p:nvPr>
        </p:nvSpPr>
        <p:spPr/>
        <p:txBody>
          <a:bodyPr/>
          <a:lstStyle/>
          <a:p>
            <a:r>
              <a:rPr lang="nl-NL" dirty="0"/>
              <a:t>Wat kan je afbeelden op jouw tegeltje?</a:t>
            </a:r>
          </a:p>
        </p:txBody>
      </p:sp>
      <p:sp>
        <p:nvSpPr>
          <p:cNvPr id="3" name="Tijdelijke aanduiding voor inhoud 2">
            <a:extLst>
              <a:ext uri="{FF2B5EF4-FFF2-40B4-BE49-F238E27FC236}">
                <a16:creationId xmlns:a16="http://schemas.microsoft.com/office/drawing/2014/main" id="{EDEBC6B7-B958-9ADC-372C-CB3D5CA1BCBD}"/>
              </a:ext>
            </a:extLst>
          </p:cNvPr>
          <p:cNvSpPr>
            <a:spLocks noGrp="1"/>
          </p:cNvSpPr>
          <p:nvPr>
            <p:ph idx="1"/>
          </p:nvPr>
        </p:nvSpPr>
        <p:spPr>
          <a:xfrm>
            <a:off x="226030" y="2186979"/>
            <a:ext cx="12339263" cy="3650155"/>
          </a:xfrm>
        </p:spPr>
        <p:txBody>
          <a:bodyPr>
            <a:noAutofit/>
          </a:bodyPr>
          <a:lstStyle/>
          <a:p>
            <a:r>
              <a:rPr lang="nl-NL" sz="2400" dirty="0"/>
              <a:t>Belangrijke </a:t>
            </a:r>
            <a:r>
              <a:rPr lang="nl-NL" sz="2400" b="1" u="sng" dirty="0"/>
              <a:t>bouwwerken</a:t>
            </a:r>
            <a:r>
              <a:rPr lang="nl-NL" sz="2400" dirty="0"/>
              <a:t>. Denk aan de </a:t>
            </a:r>
            <a:r>
              <a:rPr lang="nl-NL" sz="2400" dirty="0" err="1"/>
              <a:t>IJffeltoren</a:t>
            </a:r>
            <a:r>
              <a:rPr lang="nl-NL" sz="2400" dirty="0"/>
              <a:t> (FR), Chinese muur (China), of de </a:t>
            </a:r>
            <a:r>
              <a:rPr lang="nl-NL" sz="2400" dirty="0" err="1"/>
              <a:t>Taj</a:t>
            </a:r>
            <a:r>
              <a:rPr lang="nl-NL" sz="2400" dirty="0"/>
              <a:t> </a:t>
            </a:r>
            <a:r>
              <a:rPr lang="nl-NL" sz="2400" dirty="0" err="1"/>
              <a:t>Mahal</a:t>
            </a:r>
            <a:r>
              <a:rPr lang="nl-NL" sz="2400" dirty="0"/>
              <a:t> (India)</a:t>
            </a:r>
          </a:p>
          <a:p>
            <a:r>
              <a:rPr lang="nl-NL" sz="2400" dirty="0"/>
              <a:t>Een </a:t>
            </a:r>
            <a:r>
              <a:rPr lang="nl-NL" sz="2400" b="1" u="sng" dirty="0"/>
              <a:t>kerk/moskee </a:t>
            </a:r>
            <a:r>
              <a:rPr lang="nl-NL" sz="2400" dirty="0"/>
              <a:t>die belangrijk is in een bepaald land.</a:t>
            </a:r>
          </a:p>
          <a:p>
            <a:r>
              <a:rPr lang="nl-NL" sz="2400" dirty="0"/>
              <a:t>Een bepaald </a:t>
            </a:r>
            <a:r>
              <a:rPr lang="nl-NL" sz="2400" b="1" u="sng" dirty="0"/>
              <a:t>gerecht</a:t>
            </a:r>
            <a:r>
              <a:rPr lang="nl-NL" sz="2400" dirty="0"/>
              <a:t>. Herkenbaar voor deze cultuur</a:t>
            </a:r>
          </a:p>
          <a:p>
            <a:r>
              <a:rPr lang="nl-NL" sz="2400" dirty="0"/>
              <a:t>Mensen in </a:t>
            </a:r>
            <a:r>
              <a:rPr lang="nl-NL" sz="2400" b="1" u="sng" dirty="0"/>
              <a:t>traditionele klederdracht</a:t>
            </a:r>
            <a:r>
              <a:rPr lang="nl-NL" sz="2400" dirty="0"/>
              <a:t>.</a:t>
            </a:r>
          </a:p>
          <a:p>
            <a:r>
              <a:rPr lang="nl-NL" sz="2400" dirty="0"/>
              <a:t>Bepaalde </a:t>
            </a:r>
            <a:r>
              <a:rPr lang="nl-NL" sz="2400" b="1" u="sng" dirty="0"/>
              <a:t>gebruiken</a:t>
            </a:r>
            <a:r>
              <a:rPr lang="nl-NL" sz="2400" dirty="0"/>
              <a:t> die belangrijk zijn binnen deze cultuur.</a:t>
            </a:r>
          </a:p>
          <a:p>
            <a:r>
              <a:rPr lang="nl-NL" sz="2400" dirty="0"/>
              <a:t>Bedenk zelf wat belangrijk zou kunnen zijn om deze cultuur </a:t>
            </a:r>
          </a:p>
          <a:p>
            <a:pPr marL="0" indent="0">
              <a:buNone/>
            </a:pPr>
            <a:r>
              <a:rPr lang="nl-NL" sz="2400" dirty="0"/>
              <a:t>duidelijk af te beelden.</a:t>
            </a:r>
          </a:p>
        </p:txBody>
      </p:sp>
      <p:pic>
        <p:nvPicPr>
          <p:cNvPr id="5122" name="Picture 2">
            <a:extLst>
              <a:ext uri="{FF2B5EF4-FFF2-40B4-BE49-F238E27FC236}">
                <a16:creationId xmlns:a16="http://schemas.microsoft.com/office/drawing/2014/main" id="{2CABB4EE-69F1-5092-2636-F3063ED9CF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215" r="1486" b="24637"/>
          <a:stretch/>
        </p:blipFill>
        <p:spPr bwMode="auto">
          <a:xfrm>
            <a:off x="8210038" y="2987032"/>
            <a:ext cx="3475775" cy="204455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93A7DF9-561D-07D5-2283-A147B013F1F9}"/>
              </a:ext>
            </a:extLst>
          </p:cNvPr>
          <p:cNvSpPr txBox="1"/>
          <p:nvPr/>
        </p:nvSpPr>
        <p:spPr>
          <a:xfrm>
            <a:off x="8851259" y="5034336"/>
            <a:ext cx="2497287" cy="369332"/>
          </a:xfrm>
          <a:prstGeom prst="rect">
            <a:avLst/>
          </a:prstGeom>
          <a:noFill/>
        </p:spPr>
        <p:txBody>
          <a:bodyPr wrap="none" rtlCol="0">
            <a:spAutoFit/>
          </a:bodyPr>
          <a:lstStyle/>
          <a:p>
            <a:r>
              <a:rPr lang="nl-NL" dirty="0"/>
              <a:t>Typisch Hollands plankje</a:t>
            </a:r>
          </a:p>
        </p:txBody>
      </p:sp>
      <p:cxnSp>
        <p:nvCxnSpPr>
          <p:cNvPr id="6" name="Rechte verbindingslijn met pijl 5">
            <a:extLst>
              <a:ext uri="{FF2B5EF4-FFF2-40B4-BE49-F238E27FC236}">
                <a16:creationId xmlns:a16="http://schemas.microsoft.com/office/drawing/2014/main" id="{B9B671E0-545E-CEAC-9793-91C46BCF41B5}"/>
              </a:ext>
            </a:extLst>
          </p:cNvPr>
          <p:cNvCxnSpPr>
            <a:cxnSpLocks/>
          </p:cNvCxnSpPr>
          <p:nvPr/>
        </p:nvCxnSpPr>
        <p:spPr>
          <a:xfrm>
            <a:off x="6763162" y="3919503"/>
            <a:ext cx="1291777" cy="898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AA974C43-C0F8-EF0A-CDC4-CB2ABE7205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6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Hoe pak je dit aan:</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a:xfrm>
            <a:off x="457200" y="2023864"/>
            <a:ext cx="11234057" cy="4474907"/>
          </a:xfrm>
        </p:spPr>
        <p:txBody>
          <a:bodyPr>
            <a:normAutofit fontScale="92500" lnSpcReduction="20000"/>
          </a:bodyPr>
          <a:lstStyle/>
          <a:p>
            <a:pPr marL="0" indent="0">
              <a:buNone/>
            </a:pPr>
            <a:r>
              <a:rPr lang="nl-NL" sz="2400" b="1" dirty="0"/>
              <a:t>1. </a:t>
            </a:r>
            <a:r>
              <a:rPr lang="nl-NL" sz="2600" dirty="0"/>
              <a:t>Kies een cultuur die jou aanspreekt. Bijvoorbeeld uit een land waar je op vakantie bent geweest of ooit naartoe wil gaan. Maar het mag ook de cultuur van jouw geboorteland of dat van je ouders/familie zijn. Het mag NIET Nederland zijn!</a:t>
            </a:r>
          </a:p>
          <a:p>
            <a:pPr marL="0" indent="0">
              <a:buNone/>
            </a:pPr>
            <a:endParaRPr lang="nl-NL" sz="2600" dirty="0"/>
          </a:p>
          <a:p>
            <a:pPr marL="0" indent="0">
              <a:buNone/>
            </a:pPr>
            <a:r>
              <a:rPr lang="nl-NL" sz="2600" b="1" dirty="0"/>
              <a:t>2. </a:t>
            </a:r>
            <a:r>
              <a:rPr lang="nl-NL" sz="2600" dirty="0"/>
              <a:t>Zoek minimaal 5 dingen op die beeldend iets zeggen over deze cultuur. Denk aan:</a:t>
            </a:r>
          </a:p>
          <a:p>
            <a:pPr marL="45720" lvl="1"/>
            <a:r>
              <a:rPr lang="nl-NL" sz="2600" dirty="0"/>
              <a:t>		- Kleding/klederdracht</a:t>
            </a:r>
          </a:p>
          <a:p>
            <a:pPr marL="45720" lvl="1"/>
            <a:r>
              <a:rPr lang="nl-NL" sz="2600" dirty="0"/>
              <a:t>		- Geloof</a:t>
            </a:r>
          </a:p>
          <a:p>
            <a:pPr marL="45720" lvl="1"/>
            <a:r>
              <a:rPr lang="nl-NL" sz="2600" dirty="0"/>
              <a:t>		- Typische gerechten</a:t>
            </a:r>
          </a:p>
          <a:p>
            <a:pPr marL="45720" lvl="1"/>
            <a:r>
              <a:rPr lang="nl-NL" sz="2600" dirty="0"/>
              <a:t>		- Herkenbare gebouwen/bouwstijlen</a:t>
            </a:r>
          </a:p>
          <a:p>
            <a:pPr marL="45720" lvl="1"/>
            <a:r>
              <a:rPr lang="nl-NL" sz="2600" dirty="0"/>
              <a:t>		- Toeristische attracties</a:t>
            </a:r>
          </a:p>
          <a:p>
            <a:pPr marL="45720" lvl="1"/>
            <a:r>
              <a:rPr lang="nl-NL" sz="2600" dirty="0"/>
              <a:t>		- Etc.</a:t>
            </a:r>
          </a:p>
          <a:p>
            <a:pPr marL="0" indent="0">
              <a:buNone/>
            </a:pPr>
            <a:endParaRPr lang="nl-NL" dirty="0"/>
          </a:p>
          <a:p>
            <a:pPr marL="0" indent="0">
              <a:buNone/>
            </a:pPr>
            <a:endParaRPr lang="nl-NL" dirty="0"/>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E3AF1A8-BA5B-E244-8CEF-9B67FDE3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4215" y="5793638"/>
            <a:ext cx="1420585" cy="705133"/>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09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a:xfrm>
            <a:off x="3115671" y="1001827"/>
            <a:ext cx="9076329" cy="1064277"/>
          </a:xfrm>
        </p:spPr>
        <p:txBody>
          <a:bodyPr/>
          <a:lstStyle/>
          <a:p>
            <a:r>
              <a:rPr lang="nl-NL" dirty="0"/>
              <a:t>Wat moet er op jouw tegeltje komen?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kunst, gebouw, Symmetrie, Rechthoek&#10;&#10;Automatisch gegenereerde beschrijving">
            <a:extLst>
              <a:ext uri="{FF2B5EF4-FFF2-40B4-BE49-F238E27FC236}">
                <a16:creationId xmlns:a16="http://schemas.microsoft.com/office/drawing/2014/main" id="{4AD382B1-A94D-A0F4-D47C-E1948E568D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30" r="961" b="11"/>
          <a:stretch/>
        </p:blipFill>
        <p:spPr>
          <a:xfrm>
            <a:off x="701158" y="4152770"/>
            <a:ext cx="2344813" cy="2454373"/>
          </a:xfrm>
          <a:prstGeom prst="rect">
            <a:avLst/>
          </a:prstGeom>
        </p:spPr>
      </p:pic>
      <p:pic>
        <p:nvPicPr>
          <p:cNvPr id="8" name="Afbeelding 7" descr="Afbeelding met schets, tekening, kunst, aardewerk&#10;&#10;Automatisch gegenereerde beschrijving">
            <a:extLst>
              <a:ext uri="{FF2B5EF4-FFF2-40B4-BE49-F238E27FC236}">
                <a16:creationId xmlns:a16="http://schemas.microsoft.com/office/drawing/2014/main" id="{2C5D540B-D14E-4D2F-046E-B9CFFDA7DCEA}"/>
              </a:ext>
            </a:extLst>
          </p:cNvPr>
          <p:cNvPicPr>
            <a:picLocks noChangeAspect="1"/>
          </p:cNvPicPr>
          <p:nvPr/>
        </p:nvPicPr>
        <p:blipFill rotWithShape="1">
          <a:blip r:embed="rId4">
            <a:extLst>
              <a:ext uri="{28A0092B-C50C-407E-A947-70E740481C1C}">
                <a14:useLocalDpi xmlns:a14="http://schemas.microsoft.com/office/drawing/2010/main" val="0"/>
              </a:ext>
            </a:extLst>
          </a:blip>
          <a:srcRect l="1084" t="2748" r="3119" b="943"/>
          <a:stretch/>
        </p:blipFill>
        <p:spPr bwMode="auto">
          <a:xfrm>
            <a:off x="636749" y="1796651"/>
            <a:ext cx="2344813" cy="2243713"/>
          </a:xfrm>
          <a:prstGeom prst="rect">
            <a:avLst/>
          </a:prstGeom>
          <a:extLst>
            <a:ext uri="{53640926-AAD7-44D8-BBD7-CCE9431645EC}">
              <a14:shadowObscured xmlns:a14="http://schemas.microsoft.com/office/drawing/2010/main"/>
            </a:ext>
          </a:extLst>
        </p:spPr>
      </p:pic>
      <p:sp>
        <p:nvSpPr>
          <p:cNvPr id="9" name="Tijdelijke aanduiding voor inhoud 2">
            <a:extLst>
              <a:ext uri="{FF2B5EF4-FFF2-40B4-BE49-F238E27FC236}">
                <a16:creationId xmlns:a16="http://schemas.microsoft.com/office/drawing/2014/main" id="{5F016E5A-476B-61BC-F64C-413B5C0F6300}"/>
              </a:ext>
            </a:extLst>
          </p:cNvPr>
          <p:cNvSpPr txBox="1">
            <a:spLocks/>
          </p:cNvSpPr>
          <p:nvPr/>
        </p:nvSpPr>
        <p:spPr>
          <a:xfrm>
            <a:off x="3207257" y="5061062"/>
            <a:ext cx="11496048" cy="43230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Een belangrijk kenmerk van je gekozen cultuur, getekend in het midden.</a:t>
            </a:r>
          </a:p>
        </p:txBody>
      </p:sp>
      <p:cxnSp>
        <p:nvCxnSpPr>
          <p:cNvPr id="11" name="Rechte verbindingslijn met pijl 10">
            <a:extLst>
              <a:ext uri="{FF2B5EF4-FFF2-40B4-BE49-F238E27FC236}">
                <a16:creationId xmlns:a16="http://schemas.microsoft.com/office/drawing/2014/main" id="{554E55B2-15B3-EA05-90FE-BCDF9DAB0CC5}"/>
              </a:ext>
            </a:extLst>
          </p:cNvPr>
          <p:cNvCxnSpPr>
            <a:cxnSpLocks/>
          </p:cNvCxnSpPr>
          <p:nvPr/>
        </p:nvCxnSpPr>
        <p:spPr>
          <a:xfrm flipH="1">
            <a:off x="2825393" y="3135156"/>
            <a:ext cx="1150706" cy="688070"/>
          </a:xfrm>
          <a:prstGeom prst="straightConnector1">
            <a:avLst/>
          </a:prstGeom>
          <a:ln w="38100">
            <a:solidFill>
              <a:srgbClr val="FFC000"/>
            </a:solidFill>
            <a:tailEnd type="triangle"/>
          </a:ln>
        </p:spPr>
        <p:style>
          <a:lnRef idx="1">
            <a:schemeClr val="dk1"/>
          </a:lnRef>
          <a:fillRef idx="0">
            <a:schemeClr val="dk1"/>
          </a:fillRef>
          <a:effectRef idx="0">
            <a:schemeClr val="dk1"/>
          </a:effectRef>
          <a:fontRef idx="minor">
            <a:schemeClr val="tx1"/>
          </a:fontRef>
        </p:style>
      </p:cxnSp>
      <p:sp>
        <p:nvSpPr>
          <p:cNvPr id="13" name="Tijdelijke aanduiding voor inhoud 2">
            <a:extLst>
              <a:ext uri="{FF2B5EF4-FFF2-40B4-BE49-F238E27FC236}">
                <a16:creationId xmlns:a16="http://schemas.microsoft.com/office/drawing/2014/main" id="{FC0A6B49-D805-3AE3-BC70-AC0D5F86759D}"/>
              </a:ext>
            </a:extLst>
          </p:cNvPr>
          <p:cNvSpPr txBox="1">
            <a:spLocks/>
          </p:cNvSpPr>
          <p:nvPr/>
        </p:nvSpPr>
        <p:spPr>
          <a:xfrm>
            <a:off x="3207257" y="2051777"/>
            <a:ext cx="11496048" cy="43230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t>Een versierde rand. Met bloemen of andere vormen </a:t>
            </a:r>
          </a:p>
          <a:p>
            <a:pPr marL="0" indent="0">
              <a:buNone/>
            </a:pPr>
            <a:r>
              <a:rPr lang="nl-NL" sz="2400" dirty="0"/>
              <a:t>die iets kunnen zeggen over jouw cultuur.</a:t>
            </a:r>
          </a:p>
        </p:txBody>
      </p:sp>
      <p:cxnSp>
        <p:nvCxnSpPr>
          <p:cNvPr id="16" name="Rechte verbindingslijn met pijl 15">
            <a:extLst>
              <a:ext uri="{FF2B5EF4-FFF2-40B4-BE49-F238E27FC236}">
                <a16:creationId xmlns:a16="http://schemas.microsoft.com/office/drawing/2014/main" id="{C4513103-2158-DCD9-36B1-E0C748BD786F}"/>
              </a:ext>
            </a:extLst>
          </p:cNvPr>
          <p:cNvCxnSpPr>
            <a:cxnSpLocks/>
          </p:cNvCxnSpPr>
          <p:nvPr/>
        </p:nvCxnSpPr>
        <p:spPr>
          <a:xfrm flipH="1">
            <a:off x="2131102" y="5549572"/>
            <a:ext cx="1343283" cy="112406"/>
          </a:xfrm>
          <a:prstGeom prst="straightConnector1">
            <a:avLst/>
          </a:prstGeom>
          <a:ln w="57150">
            <a:solidFill>
              <a:srgbClr val="FFC000"/>
            </a:solidFill>
            <a:tailEnd type="triangle"/>
          </a:ln>
        </p:spPr>
        <p:style>
          <a:lnRef idx="1">
            <a:schemeClr val="dk1"/>
          </a:lnRef>
          <a:fillRef idx="0">
            <a:schemeClr val="dk1"/>
          </a:fillRef>
          <a:effectRef idx="0">
            <a:schemeClr val="dk1"/>
          </a:effectRef>
          <a:fontRef idx="minor">
            <a:schemeClr val="tx1"/>
          </a:fontRef>
        </p:style>
      </p:cxnSp>
      <p:pic>
        <p:nvPicPr>
          <p:cNvPr id="19" name="Picture 2">
            <a:extLst>
              <a:ext uri="{FF2B5EF4-FFF2-40B4-BE49-F238E27FC236}">
                <a16:creationId xmlns:a16="http://schemas.microsoft.com/office/drawing/2014/main" id="{AA485CF1-8752-4E7B-593D-29668E42F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6170" y="6281425"/>
            <a:ext cx="925286" cy="459282"/>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a:xfrm>
            <a:off x="446754" y="993684"/>
            <a:ext cx="9076329" cy="1064277"/>
          </a:xfrm>
        </p:spPr>
        <p:txBody>
          <a:bodyPr/>
          <a:lstStyle/>
          <a:p>
            <a:r>
              <a:rPr lang="nl-NL" dirty="0"/>
              <a:t>Werkblad</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a:xfrm>
            <a:off x="457200" y="2023865"/>
            <a:ext cx="11234057" cy="571500"/>
          </a:xfrm>
        </p:spPr>
        <p:txBody>
          <a:bodyPr>
            <a:normAutofit/>
          </a:bodyPr>
          <a:lstStyle/>
          <a:p>
            <a:pPr marL="0" indent="0">
              <a:buNone/>
            </a:pPr>
            <a:r>
              <a:rPr lang="nl-NL" sz="2400" dirty="0"/>
              <a:t>Vul nu eerst je werkblad in!</a:t>
            </a:r>
          </a:p>
          <a:p>
            <a:pPr marL="0" indent="0">
              <a:buNone/>
            </a:pPr>
            <a:endParaRPr lang="nl-NL" sz="2400" dirty="0"/>
          </a:p>
          <a:p>
            <a:pPr marL="0" indent="0">
              <a:buNone/>
            </a:pPr>
            <a:endParaRPr lang="nl-NL" dirty="0"/>
          </a:p>
          <a:p>
            <a:pPr marL="0" indent="0">
              <a:buNone/>
            </a:pPr>
            <a:endParaRPr lang="nl-NL" dirty="0"/>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E3AF1A8-BA5B-E244-8CEF-9B67FDE3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225" y="5871375"/>
            <a:ext cx="1420585" cy="705133"/>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grpSp>
        <p:nvGrpSpPr>
          <p:cNvPr id="11" name="Groep 10">
            <a:extLst>
              <a:ext uri="{FF2B5EF4-FFF2-40B4-BE49-F238E27FC236}">
                <a16:creationId xmlns:a16="http://schemas.microsoft.com/office/drawing/2014/main" id="{FBD97A24-5297-547F-15CE-B6E512FC20CB}"/>
              </a:ext>
            </a:extLst>
          </p:cNvPr>
          <p:cNvGrpSpPr/>
          <p:nvPr/>
        </p:nvGrpSpPr>
        <p:grpSpPr>
          <a:xfrm>
            <a:off x="4213771" y="1289733"/>
            <a:ext cx="5317725" cy="5009517"/>
            <a:chOff x="4034156" y="1224420"/>
            <a:chExt cx="5317725" cy="5009517"/>
          </a:xfrm>
          <a:effectLst>
            <a:outerShdw blurRad="139700" dist="101600" dir="8100000" algn="tr" rotWithShape="0">
              <a:prstClr val="black">
                <a:alpha val="40000"/>
              </a:prstClr>
            </a:outerShdw>
          </a:effectLst>
        </p:grpSpPr>
        <p:pic>
          <p:nvPicPr>
            <p:cNvPr id="10" name="Afbeelding 9">
              <a:extLst>
                <a:ext uri="{FF2B5EF4-FFF2-40B4-BE49-F238E27FC236}">
                  <a16:creationId xmlns:a16="http://schemas.microsoft.com/office/drawing/2014/main" id="{D74EF09F-512D-E488-2CCB-FE0A82F3E556}"/>
                </a:ext>
              </a:extLst>
            </p:cNvPr>
            <p:cNvPicPr>
              <a:picLocks noChangeAspect="1"/>
            </p:cNvPicPr>
            <p:nvPr/>
          </p:nvPicPr>
          <p:blipFill>
            <a:blip r:embed="rId4"/>
            <a:stretch>
              <a:fillRect/>
            </a:stretch>
          </p:blipFill>
          <p:spPr>
            <a:xfrm>
              <a:off x="6179713" y="1224420"/>
              <a:ext cx="3172168" cy="4474907"/>
            </a:xfrm>
            <a:prstGeom prst="rect">
              <a:avLst/>
            </a:prstGeom>
            <a:effectLst>
              <a:outerShdw blurRad="50800" dist="533400" dir="5400000" sx="70000" sy="70000" algn="ctr" rotWithShape="0">
                <a:srgbClr val="000000">
                  <a:alpha val="43137"/>
                </a:srgbClr>
              </a:outerShdw>
            </a:effectLst>
          </p:spPr>
        </p:pic>
        <p:pic>
          <p:nvPicPr>
            <p:cNvPr id="8" name="Afbeelding 7">
              <a:extLst>
                <a:ext uri="{FF2B5EF4-FFF2-40B4-BE49-F238E27FC236}">
                  <a16:creationId xmlns:a16="http://schemas.microsoft.com/office/drawing/2014/main" id="{5615ADB1-DC81-6182-6261-6F90448F8380}"/>
                </a:ext>
              </a:extLst>
            </p:cNvPr>
            <p:cNvPicPr>
              <a:picLocks noChangeAspect="1"/>
            </p:cNvPicPr>
            <p:nvPr/>
          </p:nvPicPr>
          <p:blipFill>
            <a:blip r:embed="rId5"/>
            <a:stretch>
              <a:fillRect/>
            </a:stretch>
          </p:blipFill>
          <p:spPr>
            <a:xfrm>
              <a:off x="5069095" y="1491725"/>
              <a:ext cx="3184194" cy="4474907"/>
            </a:xfrm>
            <a:prstGeom prst="rect">
              <a:avLst/>
            </a:prstGeom>
          </p:spPr>
        </p:pic>
        <p:pic>
          <p:nvPicPr>
            <p:cNvPr id="6" name="Afbeelding 5">
              <a:extLst>
                <a:ext uri="{FF2B5EF4-FFF2-40B4-BE49-F238E27FC236}">
                  <a16:creationId xmlns:a16="http://schemas.microsoft.com/office/drawing/2014/main" id="{2C5D6EDB-C8C6-534F-6699-838F283B6EC3}"/>
                </a:ext>
              </a:extLst>
            </p:cNvPr>
            <p:cNvPicPr>
              <a:picLocks noChangeAspect="1"/>
            </p:cNvPicPr>
            <p:nvPr/>
          </p:nvPicPr>
          <p:blipFill>
            <a:blip r:embed="rId6"/>
            <a:stretch>
              <a:fillRect/>
            </a:stretch>
          </p:blipFill>
          <p:spPr>
            <a:xfrm>
              <a:off x="4034156" y="1756560"/>
              <a:ext cx="3185073" cy="4477377"/>
            </a:xfrm>
            <a:prstGeom prst="rect">
              <a:avLst/>
            </a:prstGeom>
          </p:spPr>
        </p:pic>
      </p:grpSp>
      <p:cxnSp>
        <p:nvCxnSpPr>
          <p:cNvPr id="13" name="Rechte verbindingslijn met pijl 12">
            <a:extLst>
              <a:ext uri="{FF2B5EF4-FFF2-40B4-BE49-F238E27FC236}">
                <a16:creationId xmlns:a16="http://schemas.microsoft.com/office/drawing/2014/main" id="{C6996C4D-20E4-0F0E-0777-03D29BF02B4E}"/>
              </a:ext>
            </a:extLst>
          </p:cNvPr>
          <p:cNvCxnSpPr/>
          <p:nvPr/>
        </p:nvCxnSpPr>
        <p:spPr>
          <a:xfrm>
            <a:off x="2743200" y="2514600"/>
            <a:ext cx="1191986" cy="571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ijdelijke aanduiding voor inhoud 2">
            <a:extLst>
              <a:ext uri="{FF2B5EF4-FFF2-40B4-BE49-F238E27FC236}">
                <a16:creationId xmlns:a16="http://schemas.microsoft.com/office/drawing/2014/main" id="{60C81A41-7EE4-93B0-E6C4-0350FB0F2A5F}"/>
              </a:ext>
            </a:extLst>
          </p:cNvPr>
          <p:cNvSpPr txBox="1">
            <a:spLocks/>
          </p:cNvSpPr>
          <p:nvPr/>
        </p:nvSpPr>
        <p:spPr>
          <a:xfrm>
            <a:off x="446754" y="3489060"/>
            <a:ext cx="3752814" cy="26884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SzPct val="150000"/>
              <a:buFont typeface="Goudy Old Style" panose="02020502050305020303" pitchFamily="18" charset="0"/>
              <a:buChar char="∙"/>
              <a:defRPr sz="2000" kern="1200">
                <a:solidFill>
                  <a:schemeClr val="tx2"/>
                </a:solidFill>
                <a:latin typeface="+mn-lt"/>
                <a:ea typeface="+mn-ea"/>
                <a:cs typeface="+mn-cs"/>
              </a:defRPr>
            </a:lvl1pPr>
            <a:lvl2pPr marL="274320" indent="0" algn="l" defTabSz="914400" rtl="0" eaLnBrk="1" latinLnBrk="0" hangingPunct="1">
              <a:lnSpc>
                <a:spcPct val="110000"/>
              </a:lnSpc>
              <a:spcBef>
                <a:spcPts val="500"/>
              </a:spcBef>
              <a:buFontTx/>
              <a:buNone/>
              <a:defRPr sz="1800" kern="1200">
                <a:solidFill>
                  <a:schemeClr val="tx2"/>
                </a:solidFill>
                <a:latin typeface="+mn-lt"/>
                <a:ea typeface="+mn-ea"/>
                <a:cs typeface="+mn-cs"/>
              </a:defRPr>
            </a:lvl2pPr>
            <a:lvl3pPr marL="548640" indent="-228600" algn="l" defTabSz="914400" rtl="0" eaLnBrk="1" latinLnBrk="0" hangingPunct="1">
              <a:lnSpc>
                <a:spcPct val="110000"/>
              </a:lnSpc>
              <a:spcBef>
                <a:spcPts val="500"/>
              </a:spcBef>
              <a:buSzPct val="150000"/>
              <a:buFont typeface="Goudy Old Style" panose="02020502050305020303" pitchFamily="18" charset="0"/>
              <a:buChar char="∙"/>
              <a:defRPr sz="1600" kern="1200">
                <a:solidFill>
                  <a:schemeClr val="tx2"/>
                </a:solidFill>
                <a:latin typeface="+mn-lt"/>
                <a:ea typeface="+mn-ea"/>
                <a:cs typeface="+mn-cs"/>
              </a:defRPr>
            </a:lvl3pPr>
            <a:lvl4pPr marL="59436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4pPr>
            <a:lvl5pPr marL="822960" indent="-228600" algn="l" defTabSz="914400" rtl="0" eaLnBrk="1" latinLnBrk="0" hangingPunct="1">
              <a:lnSpc>
                <a:spcPct val="110000"/>
              </a:lnSpc>
              <a:spcBef>
                <a:spcPts val="500"/>
              </a:spcBef>
              <a:buSzPct val="150000"/>
              <a:buFont typeface="Goudy Old Style" panose="02020502050305020303"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nl-NL" sz="2400" dirty="0"/>
              <a:t>Schrijf je naam + klas op   je werkblad.</a:t>
            </a:r>
          </a:p>
          <a:p>
            <a:pPr>
              <a:buFontTx/>
              <a:buChar char="-"/>
            </a:pPr>
            <a:r>
              <a:rPr lang="nl-NL" sz="2400" dirty="0"/>
              <a:t>Lees goed wat je moet doen.</a:t>
            </a:r>
          </a:p>
          <a:p>
            <a:pPr>
              <a:buFontTx/>
              <a:buChar char="-"/>
            </a:pPr>
            <a:r>
              <a:rPr lang="nl-NL" sz="2400" dirty="0"/>
              <a:t>Teken met potlood.</a:t>
            </a:r>
          </a:p>
          <a:p>
            <a:pPr>
              <a:buFontTx/>
              <a:buChar char="-"/>
            </a:pPr>
            <a:r>
              <a:rPr lang="nl-NL" sz="2400" dirty="0"/>
              <a:t>Maak alle opdrachten</a:t>
            </a:r>
          </a:p>
          <a:p>
            <a:pPr marL="0" indent="0">
              <a:buFont typeface="Goudy Old Style" panose="02020502050305020303" pitchFamily="18" charset="0"/>
              <a:buNone/>
            </a:pPr>
            <a:endParaRPr lang="nl-NL" dirty="0"/>
          </a:p>
          <a:p>
            <a:pPr marL="0" indent="0">
              <a:buFont typeface="Goudy Old Style" panose="02020502050305020303" pitchFamily="18" charset="0"/>
              <a:buNone/>
            </a:pPr>
            <a:endParaRPr lang="nl-NL" dirty="0"/>
          </a:p>
        </p:txBody>
      </p:sp>
    </p:spTree>
    <p:extLst>
      <p:ext uri="{BB962C8B-B14F-4D97-AF65-F5344CB8AC3E}">
        <p14:creationId xmlns:p14="http://schemas.microsoft.com/office/powerpoint/2010/main" val="261250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a:xfrm>
            <a:off x="689240" y="970220"/>
            <a:ext cx="9076329" cy="1064277"/>
          </a:xfrm>
        </p:spPr>
        <p:txBody>
          <a:bodyPr/>
          <a:lstStyle/>
          <a:p>
            <a:r>
              <a:rPr lang="nl-NL" dirty="0"/>
              <a:t>Je hebt je werkblad ingevuld. En nu?</a:t>
            </a:r>
          </a:p>
        </p:txBody>
      </p:sp>
      <p:sp>
        <p:nvSpPr>
          <p:cNvPr id="3" name="Tijdelijke aanduiding voor inhoud 2">
            <a:extLst>
              <a:ext uri="{FF2B5EF4-FFF2-40B4-BE49-F238E27FC236}">
                <a16:creationId xmlns:a16="http://schemas.microsoft.com/office/drawing/2014/main" id="{48C7F92B-72ED-1020-39AE-4AA3413899EA}"/>
              </a:ext>
            </a:extLst>
          </p:cNvPr>
          <p:cNvSpPr>
            <a:spLocks noGrp="1"/>
          </p:cNvSpPr>
          <p:nvPr>
            <p:ph idx="1"/>
          </p:nvPr>
        </p:nvSpPr>
        <p:spPr>
          <a:xfrm>
            <a:off x="689240" y="2383093"/>
            <a:ext cx="11234057" cy="4474907"/>
          </a:xfrm>
        </p:spPr>
        <p:txBody>
          <a:bodyPr>
            <a:normAutofit/>
          </a:bodyPr>
          <a:lstStyle/>
          <a:p>
            <a:pPr marL="0" indent="0">
              <a:buNone/>
            </a:pPr>
            <a:r>
              <a:rPr lang="nl-NL" sz="2400" dirty="0"/>
              <a:t>1. Kies het beste ontwerp.</a:t>
            </a:r>
          </a:p>
          <a:p>
            <a:pPr marL="0" indent="0">
              <a:buNone/>
            </a:pPr>
            <a:endParaRPr lang="nl-NL" sz="2400" dirty="0"/>
          </a:p>
          <a:p>
            <a:pPr marL="0" indent="0">
              <a:buNone/>
            </a:pPr>
            <a:r>
              <a:rPr lang="nl-NL" sz="2400" dirty="0"/>
              <a:t>2. Maak eerst een vierkant tegeltje van klei. </a:t>
            </a:r>
          </a:p>
          <a:p>
            <a:pPr marL="0" indent="0">
              <a:buNone/>
            </a:pPr>
            <a:endParaRPr lang="nl-NL" sz="2400" dirty="0"/>
          </a:p>
          <a:p>
            <a:pPr marL="0" indent="0">
              <a:buNone/>
            </a:pPr>
            <a:endParaRPr lang="nl-NL" sz="2400" dirty="0"/>
          </a:p>
          <a:p>
            <a:pPr marL="0" indent="0">
              <a:buNone/>
            </a:pPr>
            <a:r>
              <a:rPr lang="nl-NL" sz="2400" dirty="0"/>
              <a:t>							       </a:t>
            </a:r>
            <a:r>
              <a:rPr lang="nl-NL" sz="2400" u="sng" dirty="0"/>
              <a:t>Hoe pak je dit aan?</a:t>
            </a:r>
          </a:p>
          <a:p>
            <a:pPr marL="0" indent="0">
              <a:buNone/>
            </a:pPr>
            <a:endParaRPr lang="nl-NL" sz="2400" u="sng" dirty="0"/>
          </a:p>
          <a:p>
            <a:pPr marL="0" indent="0">
              <a:buNone/>
            </a:pPr>
            <a:endParaRPr lang="nl-NL" u="sng" dirty="0"/>
          </a:p>
          <a:p>
            <a:pPr marL="0" indent="0">
              <a:buNone/>
            </a:pPr>
            <a:endParaRPr lang="nl-NL" dirty="0"/>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E3AF1A8-BA5B-E244-8CEF-9B67FDE3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2175" y="4932023"/>
            <a:ext cx="1420585" cy="705133"/>
          </a:xfrm>
          <a:prstGeom prst="rightArrow">
            <a:avLst>
              <a:gd name="adj1" fmla="val 50000"/>
              <a:gd name="adj2" fmla="val 4191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3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EF7A-7680-A15A-2C3F-0E2CD94CB06D}"/>
              </a:ext>
            </a:extLst>
          </p:cNvPr>
          <p:cNvSpPr>
            <a:spLocks noGrp="1"/>
          </p:cNvSpPr>
          <p:nvPr>
            <p:ph type="title"/>
          </p:nvPr>
        </p:nvSpPr>
        <p:spPr/>
        <p:txBody>
          <a:bodyPr/>
          <a:lstStyle/>
          <a:p>
            <a:r>
              <a:rPr lang="nl-NL" dirty="0"/>
              <a:t>Je tegeltje maken</a:t>
            </a:r>
          </a:p>
        </p:txBody>
      </p:sp>
      <p:pic>
        <p:nvPicPr>
          <p:cNvPr id="4" name="Picture 2">
            <a:extLst>
              <a:ext uri="{FF2B5EF4-FFF2-40B4-BE49-F238E27FC236}">
                <a16:creationId xmlns:a16="http://schemas.microsoft.com/office/drawing/2014/main" id="{B673FF85-49AC-2240-EE4C-248AFFA347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r="1486" b="66546"/>
          <a:stretch/>
        </p:blipFill>
        <p:spPr bwMode="auto">
          <a:xfrm flipV="1">
            <a:off x="-1061357" y="-321501"/>
            <a:ext cx="13879286" cy="138049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schets, ontwerp&#10;&#10;Automatisch gegenereerde beschrijving">
            <a:extLst>
              <a:ext uri="{FF2B5EF4-FFF2-40B4-BE49-F238E27FC236}">
                <a16:creationId xmlns:a16="http://schemas.microsoft.com/office/drawing/2014/main" id="{4B4FB2CE-F1EC-C1E8-18ED-098CF456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pic>
        <p:nvPicPr>
          <p:cNvPr id="14" name="Afbeelding 13" descr="Afbeelding met schets&#10;&#10;Automatisch gegenereerde beschrijving">
            <a:extLst>
              <a:ext uri="{FF2B5EF4-FFF2-40B4-BE49-F238E27FC236}">
                <a16:creationId xmlns:a16="http://schemas.microsoft.com/office/drawing/2014/main" id="{776F39E9-FBB4-C5F7-1BBC-6AF102C02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44" y="2023864"/>
            <a:ext cx="6375848" cy="4507441"/>
          </a:xfrm>
          <a:prstGeom prst="rect">
            <a:avLst/>
          </a:prstGeom>
        </p:spPr>
      </p:pic>
      <p:sp>
        <p:nvSpPr>
          <p:cNvPr id="13" name="Tijdelijke aanduiding voor inhoud 2">
            <a:extLst>
              <a:ext uri="{FF2B5EF4-FFF2-40B4-BE49-F238E27FC236}">
                <a16:creationId xmlns:a16="http://schemas.microsoft.com/office/drawing/2014/main" id="{8EF6FA40-CDED-D5F9-B1FF-3D72CE9446F9}"/>
              </a:ext>
            </a:extLst>
          </p:cNvPr>
          <p:cNvSpPr>
            <a:spLocks noGrp="1"/>
          </p:cNvSpPr>
          <p:nvPr>
            <p:ph idx="1"/>
          </p:nvPr>
        </p:nvSpPr>
        <p:spPr>
          <a:xfrm>
            <a:off x="966744" y="2023865"/>
            <a:ext cx="4144271" cy="964867"/>
          </a:xfrm>
        </p:spPr>
        <p:txBody>
          <a:bodyPr>
            <a:normAutofit/>
          </a:bodyPr>
          <a:lstStyle/>
          <a:p>
            <a:pPr marL="0" indent="0">
              <a:buNone/>
            </a:pPr>
            <a:r>
              <a:rPr lang="nl-NL" sz="2400" dirty="0"/>
              <a:t>Dit heb je nodig:</a:t>
            </a:r>
            <a:endParaRPr lang="nl-NL" dirty="0"/>
          </a:p>
        </p:txBody>
      </p:sp>
    </p:spTree>
    <p:extLst>
      <p:ext uri="{BB962C8B-B14F-4D97-AF65-F5344CB8AC3E}">
        <p14:creationId xmlns:p14="http://schemas.microsoft.com/office/powerpoint/2010/main" val="2302869134"/>
      </p:ext>
    </p:extLst>
  </p:cSld>
  <p:clrMapOvr>
    <a:masterClrMapping/>
  </p:clrMapOvr>
</p:sld>
</file>

<file path=ppt/theme/theme1.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6D3D8631BBBD47B0A611F78F4034AB" ma:contentTypeVersion="4" ma:contentTypeDescription="Een nieuw document maken." ma:contentTypeScope="" ma:versionID="f7549babf7a762862cb3b672a857aabd">
  <xsd:schema xmlns:xsd="http://www.w3.org/2001/XMLSchema" xmlns:xs="http://www.w3.org/2001/XMLSchema" xmlns:p="http://schemas.microsoft.com/office/2006/metadata/properties" xmlns:ns2="5344c1ce-0898-4144-aa84-ae25b8da9987" targetNamespace="http://schemas.microsoft.com/office/2006/metadata/properties" ma:root="true" ma:fieldsID="f4b5a59c7895fa46b45fbe70159a29e8" ns2:_="">
    <xsd:import namespace="5344c1ce-0898-4144-aa84-ae25b8da99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4c1ce-0898-4144-aa84-ae25b8da9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646932-8BE0-4C53-B011-0BFC2ADFA5AB}"/>
</file>

<file path=customXml/itemProps2.xml><?xml version="1.0" encoding="utf-8"?>
<ds:datastoreItem xmlns:ds="http://schemas.openxmlformats.org/officeDocument/2006/customXml" ds:itemID="{332EB587-C4B3-41DC-B94A-3E4D069D2983}">
  <ds:schemaRefs>
    <ds:schemaRef ds:uri="http://schemas.microsoft.com/office/2006/metadata/properties"/>
    <ds:schemaRef ds:uri="http://schemas.microsoft.com/office/infopath/2007/PartnerControls"/>
    <ds:schemaRef ds:uri="7d0550f0-47e8-4343-886a-e7b40143f174"/>
    <ds:schemaRef ds:uri="864ec4dc-72e9-4dfe-8556-852f9eae8939"/>
  </ds:schemaRefs>
</ds:datastoreItem>
</file>

<file path=customXml/itemProps3.xml><?xml version="1.0" encoding="utf-8"?>
<ds:datastoreItem xmlns:ds="http://schemas.openxmlformats.org/officeDocument/2006/customXml" ds:itemID="{ED747850-407A-462E-8EC5-B4833A101A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12109</TotalTime>
  <Words>678</Words>
  <Application>Microsoft Office PowerPoint</Application>
  <PresentationFormat>Breedbeeld</PresentationFormat>
  <Paragraphs>85</Paragraphs>
  <Slides>14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Goudy Old Style</vt:lpstr>
      <vt:lpstr>Arial</vt:lpstr>
      <vt:lpstr>Aptos</vt:lpstr>
      <vt:lpstr>Wingdings</vt:lpstr>
      <vt:lpstr>MarrakeshVTI</vt:lpstr>
      <vt:lpstr>Multiculturele Delftsblauwe tegeltjes</vt:lpstr>
      <vt:lpstr>Delftsblauwe tegeltjes</vt:lpstr>
      <vt:lpstr>Jij gaat ook een Delftsblauw tegeltje maken.</vt:lpstr>
      <vt:lpstr>Wat kan je afbeelden op jouw tegeltje?</vt:lpstr>
      <vt:lpstr>Hoe pak je dit aan:</vt:lpstr>
      <vt:lpstr>Wat moet er op jouw tegeltje komen?</vt:lpstr>
      <vt:lpstr>Werkblad</vt:lpstr>
      <vt:lpstr>Je hebt je werkblad ingevuld. En nu?</vt:lpstr>
      <vt:lpstr>Je tegeltje maken</vt:lpstr>
      <vt:lpstr>Je tegeltje maken</vt:lpstr>
      <vt:lpstr>Je tegeltje verder maken</vt:lpstr>
      <vt:lpstr>Je tegeltje verder maken</vt:lpstr>
      <vt:lpstr>Je tegeltje verder maken</vt:lpstr>
      <vt:lpstr>Je tegeltje schilderen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Multiculturele Delftsblauwe tegeltjes</dc:title>
  <dc:creator>Jessica van den Berg</dc:creator>
  <cp:lastModifiedBy>Jessica van den Berg</cp:lastModifiedBy>
  <cp:revision>2</cp:revision>
  <dcterms:created xsi:type="dcterms:W3CDTF">2024-04-02T08:13:00Z</dcterms:created>
  <dcterms:modified xsi:type="dcterms:W3CDTF">2024-05-14T11:38:05Z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0x010100856D3D8631BBBD47B0A611F78F4034AB</vt:lpwstr>
  </property>
  <property fmtid="{D5CDD505-2E9C-101B-9397-08002B2CF9AE}" pid="3" name="MediaServiceImageTags">
    <vt:lpwstr/>
  </property>
</Properties>
</file>